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sldIdLst>
    <p:sldId id="281" r:id="rId2"/>
    <p:sldId id="256" r:id="rId3"/>
    <p:sldId id="292" r:id="rId4"/>
    <p:sldId id="282" r:id="rId5"/>
    <p:sldId id="259" r:id="rId6"/>
    <p:sldId id="298" r:id="rId7"/>
    <p:sldId id="260" r:id="rId8"/>
    <p:sldId id="286" r:id="rId9"/>
    <p:sldId id="287" r:id="rId10"/>
    <p:sldId id="301" r:id="rId11"/>
    <p:sldId id="288" r:id="rId12"/>
    <p:sldId id="261" r:id="rId13"/>
    <p:sldId id="297" r:id="rId14"/>
    <p:sldId id="289" r:id="rId15"/>
    <p:sldId id="296" r:id="rId16"/>
    <p:sldId id="290" r:id="rId17"/>
    <p:sldId id="291" r:id="rId18"/>
    <p:sldId id="299" r:id="rId19"/>
    <p:sldId id="263" r:id="rId20"/>
    <p:sldId id="265" r:id="rId21"/>
    <p:sldId id="300" r:id="rId22"/>
    <p:sldId id="268" r:id="rId23"/>
    <p:sldId id="279" r:id="rId24"/>
    <p:sldId id="280" r:id="rId25"/>
    <p:sldId id="293" r:id="rId26"/>
    <p:sldId id="278" r:id="rId27"/>
    <p:sldId id="294" r:id="rId28"/>
    <p:sldId id="295" r:id="rId29"/>
    <p:sldId id="275" r:id="rId30"/>
    <p:sldId id="257" r:id="rId31"/>
  </p:sldIdLst>
  <p:sldSz cx="9144000" cy="6858000" type="screen4x3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00"/>
    <a:srgbClr val="CCECFF"/>
    <a:srgbClr val="FFFFCC"/>
    <a:srgbClr val="CCFFFF"/>
    <a:srgbClr val="0000FF"/>
    <a:srgbClr val="CC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70" autoAdjust="0"/>
  </p:normalViewPr>
  <p:slideViewPr>
    <p:cSldViewPr>
      <p:cViewPr>
        <p:scale>
          <a:sx n="66" d="100"/>
          <a:sy n="66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页眉占位符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zh-CN" altLang="zh-CN"/>
          </a:p>
        </p:txBody>
      </p:sp>
      <p:sp>
        <p:nvSpPr>
          <p:cNvPr id="26627" name="日期占位符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C50F3E3-A136-461A-99EF-419272C05BE0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26628" name="幻灯片图像占位符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备注占位符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6630" name="页脚占位符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zh-CN" altLang="zh-CN"/>
          </a:p>
        </p:txBody>
      </p:sp>
      <p:sp>
        <p:nvSpPr>
          <p:cNvPr id="26631" name="灯片编号占位符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D58F92D-047C-415E-B268-FC491F0294A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8700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fld id="{23B836BF-790F-480D-B640-0AFC9DFF13C4}" type="slidenum">
              <a:rPr lang="zh-CN" altLang="zh-CN" sz="1200"/>
              <a:pPr eaLnBrk="1" hangingPunct="1"/>
              <a:t>24</a:t>
            </a:fld>
            <a:endParaRPr lang="zh-CN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3F8404-6D40-410D-A81D-4B223F5CE8A2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4EE5E-F338-4BD0-9B5D-050CB2A2154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51733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888FBF-DE5E-4F59-A272-CC8EADE01B1D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98FD0-3151-456E-B823-5F217FBBA8C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9638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2AB93B-9F03-4A6E-B526-53A6CB288DEA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92C9B-A52D-4FB6-ADB3-E545A7D9C15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8634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A4814-2767-4761-8838-7CE55DABC5FA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D0014-6389-45B8-9C54-204B5BC1AE7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8842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353917-66E9-4407-8BC7-D99BA6EEC637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CC422-81AD-476A-8E52-D60B70873D8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5072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D117A5-E9EB-4B90-AFFA-98D4DEB10E0C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DDF36-1407-4D7D-8247-E00738EB2F0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0564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1FCD95-7939-43C0-9FF6-1E62BCF9B112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64C96-8080-4024-AC3C-3E4C15CE2A9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5038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EA7531-740D-4F37-81B9-A5B2DDC67542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DE57C-2BAE-47E2-9D6A-EDF9832CA27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9184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2EAE1A-94B1-4B4B-AAB3-D34B5A2976F4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DC8B7-7B4A-42BE-B53E-B891B4EFA73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02627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87F5C-2738-41FD-8E9D-65784C69E35B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9A6EB-DEA0-4547-93DC-764E1B6471B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1037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FFEF8-81DC-44B4-AECE-8B06FEFDEE63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5E8BC-79FF-4BF8-BC7F-95F4D1C6796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70975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5797C96-F2ED-440A-BF68-41D7B9205800}" type="datetimeFigureOut">
              <a:rPr lang="zh-CN" altLang="en-US"/>
              <a:pPr/>
              <a:t>2015/8/12 Wednesday</a:t>
            </a:fld>
            <a:endParaRPr lang="zh-CN" altLang="zh-CN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9FCB89-71A4-4CD6-8000-3B1574319C8B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WordArt 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2806700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solidFill>
                  <a:srgbClr val="FF0000"/>
                </a:solidFill>
                <a:effectLst>
                  <a:prstShdw prst="shdw18" dist="17961" dir="13500000">
                    <a:srgbClr val="FF0000">
                      <a:gamma/>
                      <a:shade val="60000"/>
                      <a:invGamma/>
                    </a:srgbClr>
                  </a:prstShdw>
                </a:effectLst>
                <a:latin typeface="Arial"/>
                <a:cs typeface="Arial"/>
              </a:rPr>
              <a:t>Unit 4</a:t>
            </a:r>
            <a:endParaRPr lang="zh-CN" altLang="en-US" sz="4800" b="1" kern="10">
              <a:solidFill>
                <a:srgbClr val="FF0000"/>
              </a:solidFill>
              <a:effectLst>
                <a:prstShdw prst="shdw18" dist="17961" dir="13500000">
                  <a:srgbClr val="FF0000">
                    <a:gamma/>
                    <a:shade val="60000"/>
                    <a:invGamma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5606" name="WordArt 4"/>
          <p:cNvSpPr>
            <a:spLocks noChangeArrowheads="1" noChangeShapeType="1" noTextEdit="1"/>
          </p:cNvSpPr>
          <p:nvPr/>
        </p:nvSpPr>
        <p:spPr bwMode="auto">
          <a:xfrm>
            <a:off x="827088" y="0"/>
            <a:ext cx="7273925" cy="6858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48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What's the best </a:t>
            </a:r>
          </a:p>
          <a:p>
            <a:pPr algn="ctr"/>
            <a:r>
              <a:rPr lang="en-US" altLang="zh-CN" sz="48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movie theater?</a:t>
            </a:r>
            <a:endParaRPr lang="zh-CN" altLang="en-US" sz="4800" b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20"/>
          <p:cNvSpPr txBox="1">
            <a:spLocks noChangeArrowheads="1"/>
          </p:cNvSpPr>
          <p:nvPr/>
        </p:nvSpPr>
        <p:spPr bwMode="auto">
          <a:xfrm>
            <a:off x="323850" y="2646363"/>
            <a:ext cx="860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0000CC"/>
                </a:solidFill>
              </a:rPr>
              <a:t>(</a:t>
            </a:r>
            <a:r>
              <a:rPr lang="zh-CN" sz="3600" b="1">
                <a:solidFill>
                  <a:srgbClr val="0000CC"/>
                </a:solidFill>
              </a:rPr>
              <a:t>多音节词和部分双音节词前加 </a:t>
            </a:r>
            <a:r>
              <a:rPr lang="zh-CN" altLang="zh-CN" sz="3600" b="1">
                <a:solidFill>
                  <a:srgbClr val="0000CC"/>
                </a:solidFill>
              </a:rPr>
              <a:t>the most)</a:t>
            </a:r>
          </a:p>
        </p:txBody>
      </p:sp>
      <p:sp>
        <p:nvSpPr>
          <p:cNvPr id="46085" name="Text Box 11"/>
          <p:cNvSpPr txBox="1">
            <a:spLocks noChangeArrowheads="1"/>
          </p:cNvSpPr>
          <p:nvPr/>
        </p:nvSpPr>
        <p:spPr bwMode="auto">
          <a:xfrm>
            <a:off x="287338" y="1855788"/>
            <a:ext cx="81359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comfortable —— </a:t>
            </a:r>
            <a:r>
              <a:rPr lang="zh-CN" altLang="zh-CN" sz="3600" b="1">
                <a:solidFill>
                  <a:schemeClr val="tx2"/>
                </a:solidFill>
              </a:rPr>
              <a:t>the most</a:t>
            </a:r>
            <a:r>
              <a:rPr lang="zh-CN" altLang="zh-CN" sz="3600" b="1"/>
              <a:t> comfortable </a:t>
            </a:r>
          </a:p>
        </p:txBody>
      </p:sp>
      <p:sp>
        <p:nvSpPr>
          <p:cNvPr id="46086" name="Text Box 17"/>
          <p:cNvSpPr txBox="1">
            <a:spLocks noChangeArrowheads="1"/>
          </p:cNvSpPr>
          <p:nvPr/>
        </p:nvSpPr>
        <p:spPr bwMode="auto">
          <a:xfrm>
            <a:off x="4067175" y="620713"/>
            <a:ext cx="4859338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 (</a:t>
            </a:r>
            <a:r>
              <a:rPr lang="zh-CN" sz="3600" b="1">
                <a:solidFill>
                  <a:srgbClr val="FF0000"/>
                </a:solidFill>
              </a:rPr>
              <a:t>以辅音字母</a:t>
            </a:r>
            <a:r>
              <a:rPr lang="zh-CN" altLang="zh-CN" sz="3600" b="1">
                <a:solidFill>
                  <a:srgbClr val="FF0000"/>
                </a:solidFill>
              </a:rPr>
              <a:t>+y </a:t>
            </a:r>
            <a:r>
              <a:rPr lang="zh-CN" sz="3600" b="1">
                <a:solidFill>
                  <a:srgbClr val="FF0000"/>
                </a:solidFill>
              </a:rPr>
              <a:t>结尾的单词，变</a:t>
            </a:r>
            <a:r>
              <a:rPr lang="zh-CN" altLang="zh-CN" sz="3600" b="1">
                <a:solidFill>
                  <a:srgbClr val="FF0000"/>
                </a:solidFill>
              </a:rPr>
              <a:t>y</a:t>
            </a:r>
            <a:r>
              <a:rPr lang="zh-CN" sz="3600" b="1">
                <a:solidFill>
                  <a:srgbClr val="FF0000"/>
                </a:solidFill>
              </a:rPr>
              <a:t>为 </a:t>
            </a:r>
            <a:r>
              <a:rPr lang="zh-CN" altLang="zh-CN" sz="3600" b="1">
                <a:solidFill>
                  <a:srgbClr val="FF0000"/>
                </a:solidFill>
              </a:rPr>
              <a:t>i + est ) </a:t>
            </a:r>
          </a:p>
        </p:txBody>
      </p:sp>
      <p:sp>
        <p:nvSpPr>
          <p:cNvPr id="46087" name="Text Box 9"/>
          <p:cNvSpPr txBox="1">
            <a:spLocks noChangeArrowheads="1"/>
          </p:cNvSpPr>
          <p:nvPr/>
        </p:nvSpPr>
        <p:spPr bwMode="auto">
          <a:xfrm>
            <a:off x="358775" y="565150"/>
            <a:ext cx="4537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early —— earliest</a:t>
            </a:r>
          </a:p>
        </p:txBody>
      </p:sp>
      <p:sp>
        <p:nvSpPr>
          <p:cNvPr id="46088" name="Text Box 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60363" y="3367088"/>
            <a:ext cx="38163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good —— the best</a:t>
            </a:r>
          </a:p>
        </p:txBody>
      </p:sp>
      <p:sp>
        <p:nvSpPr>
          <p:cNvPr id="46089" name="Text Box 5"/>
          <p:cNvSpPr txBox="1">
            <a:spLocks noChangeArrowheads="1"/>
          </p:cNvSpPr>
          <p:nvPr/>
        </p:nvSpPr>
        <p:spPr bwMode="auto">
          <a:xfrm>
            <a:off x="358775" y="4117975"/>
            <a:ext cx="51133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bad/badly —— the worst</a:t>
            </a:r>
          </a:p>
        </p:txBody>
      </p:sp>
      <p:sp>
        <p:nvSpPr>
          <p:cNvPr id="46090" name="Text Box 6"/>
          <p:cNvSpPr txBox="1">
            <a:spLocks noChangeArrowheads="1"/>
          </p:cNvSpPr>
          <p:nvPr/>
        </p:nvSpPr>
        <p:spPr bwMode="auto">
          <a:xfrm>
            <a:off x="358775" y="4837113"/>
            <a:ext cx="53292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many/much —— the most</a:t>
            </a:r>
          </a:p>
        </p:txBody>
      </p:sp>
      <p:sp>
        <p:nvSpPr>
          <p:cNvPr id="46091" name="Text Box 20"/>
          <p:cNvSpPr txBox="1">
            <a:spLocks noChangeArrowheads="1"/>
          </p:cNvSpPr>
          <p:nvPr/>
        </p:nvSpPr>
        <p:spPr bwMode="auto">
          <a:xfrm>
            <a:off x="179388" y="5630863"/>
            <a:ext cx="88201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(</a:t>
            </a:r>
            <a:r>
              <a:rPr lang="zh-CN" sz="3600" b="1">
                <a:solidFill>
                  <a:srgbClr val="FF0000"/>
                </a:solidFill>
              </a:rPr>
              <a:t>这几个都是特殊变化的形式，需单独记忆</a:t>
            </a:r>
            <a:r>
              <a:rPr lang="zh-CN" altLang="zh-CN" sz="3600" b="1">
                <a:solidFill>
                  <a:srgbClr val="FF0000"/>
                </a:solidFill>
              </a:rPr>
              <a:t>)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5" grpId="0"/>
      <p:bldP spid="46086" grpId="0"/>
      <p:bldP spid="46087" grpId="0"/>
      <p:bldP spid="46088" grpId="0"/>
      <p:bldP spid="46089" grpId="0"/>
      <p:bldP spid="46090" grpId="0"/>
      <p:bldP spid="460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82625" y="1157288"/>
            <a:ext cx="70564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cheaply —— (the) most cheaply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carefully —— (the) most carefully</a:t>
            </a:r>
          </a:p>
        </p:txBody>
      </p:sp>
      <p:sp>
        <p:nvSpPr>
          <p:cNvPr id="11271" name="Text Box 20"/>
          <p:cNvSpPr txBox="1">
            <a:spLocks noChangeArrowheads="1"/>
          </p:cNvSpPr>
          <p:nvPr/>
        </p:nvSpPr>
        <p:spPr bwMode="auto">
          <a:xfrm>
            <a:off x="611188" y="2667000"/>
            <a:ext cx="78501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0000FF"/>
                </a:solidFill>
              </a:rPr>
              <a:t>以 </a:t>
            </a:r>
            <a:r>
              <a:rPr lang="zh-CN" altLang="zh-CN" sz="3600" b="1">
                <a:solidFill>
                  <a:srgbClr val="0000FF"/>
                </a:solidFill>
              </a:rPr>
              <a:t>ly </a:t>
            </a:r>
            <a:r>
              <a:rPr lang="zh-CN" sz="3600" b="1">
                <a:solidFill>
                  <a:srgbClr val="0000FF"/>
                </a:solidFill>
              </a:rPr>
              <a:t>结尾的副词的最高级都是在其前面加 </a:t>
            </a:r>
            <a:r>
              <a:rPr lang="zh-CN" altLang="zh-CN" sz="3600" b="1">
                <a:solidFill>
                  <a:srgbClr val="0000FF"/>
                </a:solidFill>
              </a:rPr>
              <a:t>(the) most; the</a:t>
            </a:r>
            <a:r>
              <a:rPr lang="zh-CN" sz="3600" b="1">
                <a:solidFill>
                  <a:srgbClr val="0000FF"/>
                </a:solidFill>
              </a:rPr>
              <a:t>可以不加。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2122488" y="476250"/>
            <a:ext cx="4321175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sz="4000" b="1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611188" y="3113088"/>
            <a:ext cx="7705725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8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16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4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32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9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6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03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60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0000FF"/>
                </a:solidFill>
              </a:rPr>
              <a:t>1. A + be + the </a:t>
            </a:r>
            <a:r>
              <a:rPr lang="zh-CN" sz="3600" b="1">
                <a:solidFill>
                  <a:srgbClr val="0000FF"/>
                </a:solidFill>
              </a:rPr>
              <a:t>形容词最较级 </a:t>
            </a:r>
            <a:r>
              <a:rPr lang="zh-CN" altLang="zh-CN" sz="3600" b="1">
                <a:solidFill>
                  <a:srgbClr val="0000FF"/>
                </a:solidFill>
              </a:rPr>
              <a:t>+ </a:t>
            </a:r>
            <a:r>
              <a:rPr lang="zh-CN" sz="3600" b="1">
                <a:solidFill>
                  <a:srgbClr val="0000FF"/>
                </a:solidFill>
              </a:rPr>
              <a:t>表示范围的介词词组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611188" y="4724400"/>
            <a:ext cx="8208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/>
              <a:t>e.g. Dream Clothes is </a:t>
            </a:r>
            <a:r>
              <a:rPr lang="zh-CN" altLang="zh-CN" sz="3600" b="1">
                <a:solidFill>
                  <a:srgbClr val="FF0000"/>
                </a:solidFill>
              </a:rPr>
              <a:t>the worst</a:t>
            </a:r>
            <a:r>
              <a:rPr lang="zh-CN" altLang="zh-CN" sz="3600" b="1">
                <a:solidFill>
                  <a:srgbClr val="C00000"/>
                </a:solidFill>
              </a:rPr>
              <a:t> </a:t>
            </a:r>
            <a:r>
              <a:rPr lang="zh-CN" altLang="zh-CN" sz="3600" b="1"/>
              <a:t>in town. </a:t>
            </a:r>
          </a:p>
        </p:txBody>
      </p:sp>
      <p:sp>
        <p:nvSpPr>
          <p:cNvPr id="12293" name="Rectangle 12"/>
          <p:cNvSpPr>
            <a:spLocks noChangeArrowheads="1"/>
          </p:cNvSpPr>
          <p:nvPr/>
        </p:nvSpPr>
        <p:spPr bwMode="auto">
          <a:xfrm>
            <a:off x="611188" y="1785938"/>
            <a:ext cx="7597775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30000"/>
              </a:lnSpc>
            </a:pPr>
            <a:r>
              <a:rPr lang="zh-CN" sz="3600" b="1">
                <a:solidFill>
                  <a:srgbClr val="FF0000"/>
                </a:solidFill>
                <a:latin typeface="宋体" pitchFamily="2" charset="-122"/>
              </a:rPr>
              <a:t>表示“三者（或以上）中最</a:t>
            </a:r>
            <a:r>
              <a:rPr lang="zh-CN" altLang="zh-CN" sz="3600" b="1">
                <a:solidFill>
                  <a:srgbClr val="FF0000"/>
                </a:solidFill>
                <a:latin typeface="宋体" pitchFamily="2" charset="-122"/>
              </a:rPr>
              <a:t>……</a:t>
            </a:r>
            <a:r>
              <a:rPr lang="zh-CN" sz="3600" b="1">
                <a:solidFill>
                  <a:srgbClr val="FF0000"/>
                </a:solidFill>
                <a:latin typeface="宋体" pitchFamily="2" charset="-122"/>
              </a:rPr>
              <a:t>的”的句型： </a:t>
            </a:r>
          </a:p>
        </p:txBody>
      </p:sp>
      <p:sp>
        <p:nvSpPr>
          <p:cNvPr id="12297" name="Text Box 5"/>
          <p:cNvSpPr txBox="1">
            <a:spLocks noChangeArrowheads="1"/>
          </p:cNvSpPr>
          <p:nvPr/>
        </p:nvSpPr>
        <p:spPr bwMode="auto">
          <a:xfrm>
            <a:off x="1330325" y="5524500"/>
            <a:ext cx="6337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latin typeface="Arial" pitchFamily="34" charset="0"/>
              </a:rPr>
              <a:t>梦想服装店是镇里最差的。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/>
      <p:bldP spid="12292" grpId="0"/>
      <p:bldP spid="12293" grpId="0"/>
      <p:bldP spid="122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611188" y="1339850"/>
            <a:ext cx="76342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8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16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4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32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9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6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03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60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FF"/>
                </a:solidFill>
              </a:rPr>
              <a:t>2. A + </a:t>
            </a:r>
            <a:r>
              <a:rPr lang="zh-CN" sz="3600" b="1">
                <a:solidFill>
                  <a:srgbClr val="0000FF"/>
                </a:solidFill>
              </a:rPr>
              <a:t>动词 </a:t>
            </a:r>
            <a:r>
              <a:rPr lang="zh-CN" altLang="zh-CN" sz="3600" b="1">
                <a:solidFill>
                  <a:srgbClr val="0000FF"/>
                </a:solidFill>
              </a:rPr>
              <a:t>+ (the) </a:t>
            </a:r>
            <a:r>
              <a:rPr lang="zh-CN" sz="3600" b="1">
                <a:solidFill>
                  <a:srgbClr val="0000FF"/>
                </a:solidFill>
              </a:rPr>
              <a:t>副词最高级 </a:t>
            </a:r>
            <a:r>
              <a:rPr lang="zh-CN" altLang="zh-CN" sz="3600" b="1">
                <a:solidFill>
                  <a:srgbClr val="0000FF"/>
                </a:solidFill>
              </a:rPr>
              <a:t>+ </a:t>
            </a:r>
            <a:r>
              <a:rPr lang="zh-CN" sz="3600" b="1">
                <a:solidFill>
                  <a:srgbClr val="0000FF"/>
                </a:solidFill>
              </a:rPr>
              <a:t>（表示范围的介词词组） </a:t>
            </a:r>
          </a:p>
        </p:txBody>
      </p:sp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539750" y="2809875"/>
            <a:ext cx="74168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6450" indent="-8064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71588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7957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8756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955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527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099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671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243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The DJs choose songs </a:t>
            </a:r>
            <a:r>
              <a:rPr lang="zh-CN" altLang="zh-CN" sz="3600" b="1">
                <a:solidFill>
                  <a:srgbClr val="FF0000"/>
                </a:solidFill>
              </a:rPr>
              <a:t>the most carefully</a:t>
            </a:r>
            <a:r>
              <a:rPr lang="zh-CN" altLang="zh-CN" sz="3600" b="1"/>
              <a:t>. </a:t>
            </a:r>
          </a:p>
        </p:txBody>
      </p:sp>
      <p:sp>
        <p:nvSpPr>
          <p:cNvPr id="41990" name="Text Box 9"/>
          <p:cNvSpPr txBox="1">
            <a:spLocks noChangeArrowheads="1"/>
          </p:cNvSpPr>
          <p:nvPr/>
        </p:nvSpPr>
        <p:spPr bwMode="auto">
          <a:xfrm>
            <a:off x="1331913" y="4191000"/>
            <a:ext cx="62642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latin typeface="Arial" pitchFamily="34" charset="0"/>
              </a:rPr>
              <a:t>音乐主持人选择音乐最细致。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/>
      <p:bldP spid="419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79388" y="1773238"/>
            <a:ext cx="81724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1. worse </a:t>
            </a:r>
            <a:r>
              <a:rPr lang="zh-CN" altLang="zh-CN" sz="3600" b="1" i="1">
                <a:solidFill>
                  <a:srgbClr val="FF0000"/>
                </a:solidFill>
              </a:rPr>
              <a:t>adj.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或 </a:t>
            </a:r>
            <a:r>
              <a:rPr lang="zh-CN" altLang="zh-CN" sz="3600" b="1" i="1">
                <a:solidFill>
                  <a:srgbClr val="FF0000"/>
                </a:solidFill>
              </a:rPr>
              <a:t>adv.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更差；更坏；更糟</a:t>
            </a:r>
            <a:r>
              <a:rPr lang="zh-CN" sz="3600"/>
              <a:t> 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684213" y="2565400"/>
            <a:ext cx="71643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FF"/>
                </a:solidFill>
              </a:rPr>
              <a:t>bad / badly </a:t>
            </a:r>
            <a:r>
              <a:rPr lang="zh-CN" sz="3600" b="1">
                <a:solidFill>
                  <a:srgbClr val="0000FF"/>
                </a:solidFill>
              </a:rPr>
              <a:t>的比较较，是不规则的比较形式，最高级形式是</a:t>
            </a:r>
            <a:r>
              <a:rPr lang="zh-CN" altLang="zh-CN" sz="3600" b="1">
                <a:solidFill>
                  <a:srgbClr val="0000FF"/>
                </a:solidFill>
              </a:rPr>
              <a:t>worst</a:t>
            </a:r>
            <a:r>
              <a:rPr lang="zh-CN" sz="3600" b="1">
                <a:solidFill>
                  <a:srgbClr val="0000FF"/>
                </a:solidFill>
              </a:rPr>
              <a:t>。</a:t>
            </a: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179388" y="4005263"/>
            <a:ext cx="80645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The red shoes are </a:t>
            </a:r>
            <a:r>
              <a:rPr lang="zh-CN" altLang="zh-CN" sz="3600" b="1">
                <a:solidFill>
                  <a:srgbClr val="FF0000"/>
                </a:solidFill>
              </a:rPr>
              <a:t>worse </a:t>
            </a:r>
            <a:r>
              <a:rPr lang="zh-CN" altLang="zh-CN" sz="3600" b="1"/>
              <a:t>than the 	white one.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	</a:t>
            </a:r>
            <a:r>
              <a:rPr lang="zh-CN" sz="3600" b="1"/>
              <a:t>红色鞋子的质量比白色更差一些。</a:t>
            </a:r>
          </a:p>
        </p:txBody>
      </p:sp>
      <p:sp>
        <p:nvSpPr>
          <p:cNvPr id="13325" name="WordArt 13"/>
          <p:cNvSpPr>
            <a:spLocks noChangeArrowheads="1" noChangeShapeType="1" noTextEdit="1"/>
          </p:cNvSpPr>
          <p:nvPr/>
        </p:nvSpPr>
        <p:spPr bwMode="auto">
          <a:xfrm>
            <a:off x="2916238" y="719138"/>
            <a:ext cx="3240087" cy="9810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New words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7" grpId="0"/>
      <p:bldP spid="133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2" descr="http://t1.baidu.com/it/u=2635864133,694372930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6"/>
          <a:stretch>
            <a:fillRect/>
          </a:stretch>
        </p:blipFill>
        <p:spPr bwMode="auto">
          <a:xfrm>
            <a:off x="7019925" y="1196975"/>
            <a:ext cx="20193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395288" y="1412875"/>
            <a:ext cx="73453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Grace danced </a:t>
            </a:r>
            <a:r>
              <a:rPr lang="zh-CN" altLang="zh-CN" sz="3600" b="1">
                <a:solidFill>
                  <a:srgbClr val="FF0000"/>
                </a:solidFill>
              </a:rPr>
              <a:t>worse</a:t>
            </a:r>
            <a:r>
              <a:rPr lang="zh-CN" altLang="zh-CN" sz="3600" b="1"/>
              <a:t> than Linda.  </a:t>
            </a:r>
          </a:p>
          <a:p>
            <a:pPr eaLnBrk="1" hangingPunct="1">
              <a:lnSpc>
                <a:spcPct val="120000"/>
              </a:lnSpc>
            </a:pPr>
            <a:r>
              <a:rPr lang="zh-CN" sz="3600" b="1"/>
              <a:t>格蕾丝跳舞跳得比琳达差。</a:t>
            </a:r>
          </a:p>
        </p:txBody>
      </p:sp>
      <p:sp>
        <p:nvSpPr>
          <p:cNvPr id="40966" name="TextBox 1"/>
          <p:cNvSpPr txBox="1">
            <a:spLocks noChangeArrowheads="1"/>
          </p:cNvSpPr>
          <p:nvPr/>
        </p:nvSpPr>
        <p:spPr bwMode="auto">
          <a:xfrm>
            <a:off x="431800" y="3141663"/>
            <a:ext cx="57245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2. service  </a:t>
            </a:r>
            <a:r>
              <a:rPr lang="zh-CN" altLang="zh-CN" sz="3600" b="1" i="1">
                <a:solidFill>
                  <a:srgbClr val="FF0000"/>
                </a:solidFill>
              </a:rPr>
              <a:t>n.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接待；服务</a:t>
            </a:r>
          </a:p>
        </p:txBody>
      </p:sp>
      <p:sp>
        <p:nvSpPr>
          <p:cNvPr id="40967" name="TextBox 2"/>
          <p:cNvSpPr txBox="1">
            <a:spLocks noChangeArrowheads="1"/>
          </p:cNvSpPr>
          <p:nvPr/>
        </p:nvSpPr>
        <p:spPr bwMode="auto">
          <a:xfrm>
            <a:off x="431800" y="4005263"/>
            <a:ext cx="824388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Miller’s store has the best </a:t>
            </a:r>
            <a:r>
              <a:rPr lang="zh-CN" altLang="zh-CN" sz="3600" b="1">
                <a:solidFill>
                  <a:srgbClr val="FF0000"/>
                </a:solidFill>
              </a:rPr>
              <a:t>service</a:t>
            </a:r>
            <a:r>
              <a:rPr lang="zh-CN" altLang="zh-CN" sz="3600" b="1"/>
              <a:t>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米勒商店有最好的服务。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755650" y="1443038"/>
            <a:ext cx="74168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0000FF"/>
                </a:solidFill>
              </a:rPr>
              <a:t>副词，修饰形容词、副词或动词；同义词 </a:t>
            </a:r>
            <a:r>
              <a:rPr lang="zh-CN" altLang="zh-CN" sz="3600" b="1">
                <a:solidFill>
                  <a:srgbClr val="0000FF"/>
                </a:solidFill>
              </a:rPr>
              <a:t>very</a:t>
            </a:r>
            <a:r>
              <a:rPr lang="zh-CN" sz="3600" b="1">
                <a:solidFill>
                  <a:srgbClr val="0000FF"/>
                </a:solidFill>
              </a:rPr>
              <a:t>。 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323850" y="692150"/>
            <a:ext cx="65166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3. pretty  </a:t>
            </a:r>
            <a:r>
              <a:rPr lang="zh-CN" altLang="zh-CN" sz="3600" b="1" i="1">
                <a:solidFill>
                  <a:srgbClr val="FF0000"/>
                </a:solidFill>
              </a:rPr>
              <a:t>adv.</a:t>
            </a:r>
            <a:r>
              <a:rPr lang="zh-CN" altLang="zh-CN" sz="3600" b="1">
                <a:solidFill>
                  <a:srgbClr val="FF0000"/>
                </a:solidFill>
              </a:rPr>
              <a:t> </a:t>
            </a:r>
            <a:r>
              <a:rPr lang="zh-CN" sz="3600" b="1">
                <a:solidFill>
                  <a:srgbClr val="FF0000"/>
                </a:solidFill>
              </a:rPr>
              <a:t>相当；十分；很</a:t>
            </a:r>
          </a:p>
        </p:txBody>
      </p: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395288" y="5043488"/>
            <a:ext cx="69119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My aunt drives </a:t>
            </a:r>
            <a:r>
              <a:rPr lang="zh-CN" altLang="zh-CN" sz="3600" b="1">
                <a:solidFill>
                  <a:srgbClr val="FF0000"/>
                </a:solidFill>
              </a:rPr>
              <a:t>pretty</a:t>
            </a:r>
            <a:r>
              <a:rPr lang="zh-CN" altLang="zh-CN" sz="3600" b="1"/>
              <a:t> well.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我姑姑开车开得很好。</a:t>
            </a:r>
          </a:p>
        </p:txBody>
      </p:sp>
      <p:pic>
        <p:nvPicPr>
          <p:cNvPr id="14347" name="Picture 11" descr="4487fcd8f679132caccd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068638"/>
            <a:ext cx="3240087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/>
      <p:bldP spid="143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50825" y="836613"/>
            <a:ext cx="86042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9263" indent="-449263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08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416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824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32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89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46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603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60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4. meal  </a:t>
            </a:r>
            <a:r>
              <a:rPr lang="zh-CN" altLang="zh-CN" sz="3600" b="1" i="1">
                <a:solidFill>
                  <a:srgbClr val="FF0000"/>
                </a:solidFill>
              </a:rPr>
              <a:t>n.</a:t>
            </a:r>
            <a:r>
              <a:rPr lang="zh-CN" altLang="zh-CN" sz="3600" b="1">
                <a:solidFill>
                  <a:srgbClr val="FF0000"/>
                </a:solidFill>
              </a:rPr>
              <a:t>   </a:t>
            </a:r>
            <a:r>
              <a:rPr lang="zh-CN" sz="3600" b="1">
                <a:solidFill>
                  <a:srgbClr val="FF0000"/>
                </a:solidFill>
              </a:rPr>
              <a:t>早（或午、晚）餐；一餐所吃的食物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23850" y="5114925"/>
            <a:ext cx="81375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Breakfast is the first </a:t>
            </a:r>
            <a:r>
              <a:rPr lang="zh-CN" altLang="zh-CN" sz="3600" b="1">
                <a:solidFill>
                  <a:srgbClr val="FF0000"/>
                </a:solidFill>
              </a:rPr>
              <a:t>meal </a:t>
            </a:r>
            <a:r>
              <a:rPr lang="zh-CN" altLang="zh-CN" sz="3600" b="1"/>
              <a:t>in a day.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早饭是一天的第一餐饭。</a:t>
            </a:r>
          </a:p>
        </p:txBody>
      </p:sp>
      <p:pic>
        <p:nvPicPr>
          <p:cNvPr id="15372" name="Picture 12" descr="201108131115569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38" b="6161"/>
          <a:stretch>
            <a:fillRect/>
          </a:stretch>
        </p:blipFill>
        <p:spPr bwMode="auto">
          <a:xfrm>
            <a:off x="3132138" y="2133600"/>
            <a:ext cx="2719387" cy="287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9" name="Picture 4" descr="http://t1.baidu.com/it/u=2066620834,2614968507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2"/>
          <a:stretch>
            <a:fillRect/>
          </a:stretch>
        </p:blipFill>
        <p:spPr bwMode="auto">
          <a:xfrm>
            <a:off x="6911975" y="1125538"/>
            <a:ext cx="22320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252413" y="1484313"/>
            <a:ext cx="75596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6450" indent="-8064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271588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7957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87563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955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527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099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671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2435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e.g. In that movie, she </a:t>
            </a:r>
            <a:r>
              <a:rPr lang="zh-CN" altLang="zh-CN" sz="3600" b="1">
                <a:solidFill>
                  <a:srgbClr val="FF0000"/>
                </a:solidFill>
              </a:rPr>
              <a:t>acted</a:t>
            </a:r>
            <a:r>
              <a:rPr lang="zh-CN" altLang="zh-CN" sz="3600" b="1">
                <a:solidFill>
                  <a:srgbClr val="CC0000"/>
                </a:solidFill>
              </a:rPr>
              <a:t> </a:t>
            </a:r>
            <a:r>
              <a:rPr lang="zh-CN" altLang="zh-CN" sz="3600" b="1"/>
              <a:t>as a doctor.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   </a:t>
            </a:r>
            <a:r>
              <a:rPr lang="zh-CN" sz="3600" b="1"/>
              <a:t>在那部电影里她扮演一名医生。 </a:t>
            </a:r>
          </a:p>
        </p:txBody>
      </p:sp>
      <p:sp>
        <p:nvSpPr>
          <p:cNvPr id="44037" name="TextBox 4"/>
          <p:cNvSpPr txBox="1">
            <a:spLocks noChangeArrowheads="1"/>
          </p:cNvSpPr>
          <p:nvPr/>
        </p:nvSpPr>
        <p:spPr bwMode="auto">
          <a:xfrm>
            <a:off x="250825" y="692150"/>
            <a:ext cx="50038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5. act   </a:t>
            </a:r>
            <a:r>
              <a:rPr lang="zh-CN" altLang="zh-CN" sz="3600" b="1" i="1">
                <a:solidFill>
                  <a:srgbClr val="FF0000"/>
                </a:solidFill>
              </a:rPr>
              <a:t>v.</a:t>
            </a:r>
            <a:r>
              <a:rPr lang="zh-CN" altLang="zh-CN" sz="3600" b="1">
                <a:solidFill>
                  <a:srgbClr val="FF0000"/>
                </a:solidFill>
              </a:rPr>
              <a:t>  </a:t>
            </a:r>
            <a:r>
              <a:rPr lang="zh-CN" sz="3600" b="1">
                <a:solidFill>
                  <a:srgbClr val="FF0000"/>
                </a:solidFill>
              </a:rPr>
              <a:t>扮演（角色）</a:t>
            </a:r>
          </a:p>
        </p:txBody>
      </p:sp>
      <p:sp>
        <p:nvSpPr>
          <p:cNvPr id="44038" name="TextBox 5"/>
          <p:cNvSpPr txBox="1">
            <a:spLocks noChangeArrowheads="1"/>
          </p:cNvSpPr>
          <p:nvPr/>
        </p:nvSpPr>
        <p:spPr bwMode="auto">
          <a:xfrm>
            <a:off x="250825" y="3573463"/>
            <a:ext cx="33480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6. </a:t>
            </a:r>
            <a:r>
              <a:rPr lang="zh-CN" altLang="zh-CN" sz="3600" b="1">
                <a:solidFill>
                  <a:srgbClr val="FF0000"/>
                </a:solidFill>
              </a:rPr>
              <a:t>menu </a:t>
            </a:r>
            <a:r>
              <a:rPr lang="zh-CN" sz="3600" b="1">
                <a:solidFill>
                  <a:srgbClr val="FF0000"/>
                </a:solidFill>
              </a:rPr>
              <a:t>菜单</a:t>
            </a:r>
          </a:p>
        </p:txBody>
      </p:sp>
      <p:pic>
        <p:nvPicPr>
          <p:cNvPr id="44040" name="Picture 6" descr="http://t3.baidu.com/it/u=383852394,1644706085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4221163"/>
            <a:ext cx="309562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250825" y="4240213"/>
            <a:ext cx="57594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806450" indent="-80645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e.g. He called the waiter to bring the </a:t>
            </a:r>
            <a:r>
              <a:rPr lang="zh-CN" altLang="zh-CN" sz="3600" b="1">
                <a:solidFill>
                  <a:srgbClr val="CC0000"/>
                </a:solidFill>
                <a:latin typeface="Times New Roman" pitchFamily="18" charset="0"/>
              </a:rPr>
              <a:t>menu</a:t>
            </a:r>
            <a:r>
              <a:rPr lang="zh-CN" altLang="zh-CN" sz="3600" b="1">
                <a:latin typeface="Times New Roman" pitchFamily="18" charset="0"/>
              </a:rPr>
              <a:t>. </a:t>
            </a:r>
          </a:p>
          <a:p>
            <a:pPr marL="806450" indent="-806450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</a:rPr>
              <a:t>       </a:t>
            </a:r>
            <a:r>
              <a:rPr lang="zh-CN" sz="3600" b="1">
                <a:latin typeface="Times New Roman" pitchFamily="18" charset="0"/>
              </a:rPr>
              <a:t>他叫服务员拿菜单来。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/>
      <p:bldP spid="44038" grpId="0"/>
      <p:bldP spid="440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323850" y="1196975"/>
            <a:ext cx="898525" cy="990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>
                <a:latin typeface="Times New Roman" pitchFamily="18" charset="0"/>
              </a:rPr>
              <a:t>3a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2698750" y="333375"/>
            <a:ext cx="3744913" cy="79216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Practice</a:t>
            </a:r>
            <a:endParaRPr lang="zh-CN" altLang="en-US" sz="4000" b="1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1331913" y="1125538"/>
            <a:ext cx="75961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zh-CN" altLang="zh-CN" sz="3600" b="1">
                <a:solidFill>
                  <a:srgbClr val="0000FF"/>
                </a:solidFill>
              </a:rPr>
              <a:t>Fill in the blanks with the correct forms of the words in brackets.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04825" y="2493963"/>
            <a:ext cx="8137525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1. We went to the _________ (bad)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restaurant in town last night. The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menu had only 10 dishes and the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service was not good at all!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2. Blue Moon is _______ (good), but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   Miller’s is _________ (good) in town. </a:t>
            </a:r>
          </a:p>
        </p:txBody>
      </p:sp>
      <p:sp>
        <p:nvSpPr>
          <p:cNvPr id="16390" name="Text Box 20"/>
          <p:cNvSpPr txBox="1">
            <a:spLocks noChangeArrowheads="1"/>
          </p:cNvSpPr>
          <p:nvPr/>
        </p:nvSpPr>
        <p:spPr bwMode="auto">
          <a:xfrm>
            <a:off x="3889375" y="5229225"/>
            <a:ext cx="1368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16391" name="Text Box 22"/>
          <p:cNvSpPr txBox="1">
            <a:spLocks noChangeArrowheads="1"/>
          </p:cNvSpPr>
          <p:nvPr/>
        </p:nvSpPr>
        <p:spPr bwMode="auto">
          <a:xfrm>
            <a:off x="4392613" y="2571750"/>
            <a:ext cx="1873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worst</a:t>
            </a:r>
          </a:p>
        </p:txBody>
      </p:sp>
      <p:sp>
        <p:nvSpPr>
          <p:cNvPr id="16392" name="Text Box 22"/>
          <p:cNvSpPr txBox="1">
            <a:spLocks noChangeArrowheads="1"/>
          </p:cNvSpPr>
          <p:nvPr/>
        </p:nvSpPr>
        <p:spPr bwMode="auto">
          <a:xfrm>
            <a:off x="3276600" y="5876925"/>
            <a:ext cx="1943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 the best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  <p:bldP spid="16388" grpId="0"/>
      <p:bldP spid="16389" grpId="0"/>
      <p:bldP spid="16390" grpId="0"/>
      <p:bldP spid="16391" grpId="0"/>
      <p:bldP spid="163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4"/>
          <p:cNvSpPr>
            <a:spLocks noChangeArrowheads="1" noChangeShapeType="1" noTextEdit="1"/>
          </p:cNvSpPr>
          <p:nvPr/>
        </p:nvSpPr>
        <p:spPr bwMode="auto">
          <a:xfrm>
            <a:off x="1692275" y="1844675"/>
            <a:ext cx="5903913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prstShdw prst="shdw13" dist="53882" dir="13500000">
                    <a:srgbClr val="875B0D">
                      <a:alpha val="50000"/>
                    </a:srgbClr>
                  </a:prstShdw>
                </a:effectLst>
                <a:latin typeface="Arial"/>
                <a:cs typeface="Arial"/>
              </a:rPr>
              <a:t>Section A 2</a:t>
            </a:r>
            <a:endParaRPr lang="zh-CN" altLang="en-US" sz="4800" b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prstShdw prst="shdw13" dist="53882" dir="13500000">
                  <a:srgbClr val="875B0D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sp>
        <p:nvSpPr>
          <p:cNvPr id="2054" name="WordArt 4"/>
          <p:cNvSpPr>
            <a:spLocks noChangeArrowheads="1" noChangeShapeType="1" noTextEdit="1"/>
          </p:cNvSpPr>
          <p:nvPr/>
        </p:nvSpPr>
        <p:spPr bwMode="auto">
          <a:xfrm>
            <a:off x="250825" y="3716338"/>
            <a:ext cx="8675688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prstShdw prst="shdw13" dist="53882" dir="13500000">
                    <a:srgbClr val="875B0D">
                      <a:alpha val="50000"/>
                    </a:srgbClr>
                  </a:prstShdw>
                </a:effectLst>
                <a:latin typeface="Arial"/>
                <a:cs typeface="Arial"/>
              </a:rPr>
              <a:t>Grammar focus-3c</a:t>
            </a:r>
            <a:endParaRPr lang="zh-CN" altLang="en-US" sz="4800" b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prstShdw prst="shdw13" dist="53882" dir="13500000">
                  <a:srgbClr val="875B0D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468313" y="782638"/>
            <a:ext cx="8064500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3. The Big Screen is _______________ 	(expensive) than most cinemas, but 	Cinema City is _________________ 	(expensive).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4. Movie City has the _________ (bad) 	service, but we can sit the 	________________ (comfortably) 	there. </a:t>
            </a:r>
          </a:p>
        </p:txBody>
      </p:sp>
      <p:sp>
        <p:nvSpPr>
          <p:cNvPr id="17411" name="Text Box 21"/>
          <p:cNvSpPr txBox="1">
            <a:spLocks noChangeArrowheads="1"/>
          </p:cNvSpPr>
          <p:nvPr/>
        </p:nvSpPr>
        <p:spPr bwMode="auto">
          <a:xfrm>
            <a:off x="4572000" y="765175"/>
            <a:ext cx="37449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more expensive</a:t>
            </a:r>
          </a:p>
        </p:txBody>
      </p:sp>
      <p:sp>
        <p:nvSpPr>
          <p:cNvPr id="17412" name="Text Box 24"/>
          <p:cNvSpPr txBox="1">
            <a:spLocks noChangeArrowheads="1"/>
          </p:cNvSpPr>
          <p:nvPr/>
        </p:nvSpPr>
        <p:spPr bwMode="auto">
          <a:xfrm>
            <a:off x="3995738" y="2092325"/>
            <a:ext cx="40338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the most expensive</a:t>
            </a:r>
          </a:p>
        </p:txBody>
      </p:sp>
      <p:sp>
        <p:nvSpPr>
          <p:cNvPr id="17413" name="Text Box 21"/>
          <p:cNvSpPr txBox="1">
            <a:spLocks noChangeArrowheads="1"/>
          </p:cNvSpPr>
          <p:nvPr/>
        </p:nvSpPr>
        <p:spPr bwMode="auto">
          <a:xfrm>
            <a:off x="4859338" y="3429000"/>
            <a:ext cx="172878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worst</a:t>
            </a:r>
          </a:p>
        </p:txBody>
      </p:sp>
      <p:sp>
        <p:nvSpPr>
          <p:cNvPr id="17414" name="Text Box 24"/>
          <p:cNvSpPr txBox="1">
            <a:spLocks noChangeArrowheads="1"/>
          </p:cNvSpPr>
          <p:nvPr/>
        </p:nvSpPr>
        <p:spPr bwMode="auto">
          <a:xfrm>
            <a:off x="1044575" y="4725988"/>
            <a:ext cx="38893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most comfortably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  <p:bldP spid="174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323850" y="1416050"/>
            <a:ext cx="83883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5. Johnny Depp acted the ______ (good) 	in that movie. He’s much	______ (good) 	than other actors at finding the 	__________________ (interesting) roles. </a:t>
            </a:r>
          </a:p>
        </p:txBody>
      </p:sp>
      <p:sp>
        <p:nvSpPr>
          <p:cNvPr id="45063" name="Text Box 20"/>
          <p:cNvSpPr txBox="1">
            <a:spLocks noChangeArrowheads="1"/>
          </p:cNvSpPr>
          <p:nvPr/>
        </p:nvSpPr>
        <p:spPr bwMode="auto">
          <a:xfrm>
            <a:off x="5867400" y="2173288"/>
            <a:ext cx="13684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45064" name="Text Box 22"/>
          <p:cNvSpPr txBox="1">
            <a:spLocks noChangeArrowheads="1"/>
          </p:cNvSpPr>
          <p:nvPr/>
        </p:nvSpPr>
        <p:spPr bwMode="auto">
          <a:xfrm>
            <a:off x="5651500" y="1484313"/>
            <a:ext cx="18732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best</a:t>
            </a:r>
          </a:p>
        </p:txBody>
      </p:sp>
      <p:sp>
        <p:nvSpPr>
          <p:cNvPr id="45065" name="Text Box 22"/>
          <p:cNvSpPr txBox="1">
            <a:spLocks noChangeArrowheads="1"/>
          </p:cNvSpPr>
          <p:nvPr/>
        </p:nvSpPr>
        <p:spPr bwMode="auto">
          <a:xfrm>
            <a:off x="682625" y="3614738"/>
            <a:ext cx="42116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 the most interesting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63" grpId="0"/>
      <p:bldP spid="45064" grpId="0"/>
      <p:bldP spid="450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65" name="Group 33"/>
          <p:cNvGraphicFramePr>
            <a:graphicFrameLocks noGrp="1"/>
          </p:cNvGraphicFramePr>
          <p:nvPr/>
        </p:nvGraphicFramePr>
        <p:xfrm>
          <a:off x="250825" y="2133600"/>
          <a:ext cx="8642350" cy="4506913"/>
        </p:xfrm>
        <a:graphic>
          <a:graphicData uri="http://schemas.openxmlformats.org/drawingml/2006/table">
            <a:tbl>
              <a:tblPr/>
              <a:tblGrid>
                <a:gridCol w="1800225"/>
                <a:gridCol w="3241675"/>
                <a:gridCol w="3600450"/>
              </a:tblGrid>
              <a:tr h="135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Service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best: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worst: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57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Quality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best: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worst: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57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Prices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cheapest: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most expensive: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8452" name="Oval 2"/>
          <p:cNvSpPr>
            <a:spLocks noChangeArrowheads="1"/>
          </p:cNvSpPr>
          <p:nvPr/>
        </p:nvSpPr>
        <p:spPr bwMode="auto">
          <a:xfrm>
            <a:off x="-36513" y="576263"/>
            <a:ext cx="971551" cy="981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>
                <a:latin typeface="Times New Roman" pitchFamily="18" charset="0"/>
              </a:rPr>
              <a:t>3b</a:t>
            </a:r>
          </a:p>
        </p:txBody>
      </p:sp>
      <p:sp>
        <p:nvSpPr>
          <p:cNvPr id="18453" name="Rectangle 12"/>
          <p:cNvSpPr>
            <a:spLocks noChangeArrowheads="1"/>
          </p:cNvSpPr>
          <p:nvPr/>
        </p:nvSpPr>
        <p:spPr bwMode="auto">
          <a:xfrm>
            <a:off x="971550" y="260350"/>
            <a:ext cx="8101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</a:pPr>
            <a:r>
              <a:rPr lang="zh-CN" altLang="zh-CN" sz="3000" b="1">
                <a:solidFill>
                  <a:srgbClr val="0000FF"/>
                </a:solidFill>
                <a:cs typeface="Times New Roman" pitchFamily="18" charset="0"/>
              </a:rPr>
              <a:t>Think of three stores that sell similar things in your town and fill in the chart. Then write six sentences using the information in the chart. </a:t>
            </a:r>
          </a:p>
        </p:txBody>
      </p:sp>
      <p:sp>
        <p:nvSpPr>
          <p:cNvPr id="18454" name="Text Box 5"/>
          <p:cNvSpPr txBox="1">
            <a:spLocks noChangeArrowheads="1"/>
          </p:cNvSpPr>
          <p:nvPr/>
        </p:nvSpPr>
        <p:spPr bwMode="auto">
          <a:xfrm>
            <a:off x="5364163" y="2781300"/>
            <a:ext cx="2663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Pink Rose</a:t>
            </a:r>
          </a:p>
        </p:txBody>
      </p:sp>
      <p:sp>
        <p:nvSpPr>
          <p:cNvPr id="18455" name="Text Box 6"/>
          <p:cNvSpPr txBox="1">
            <a:spLocks noChangeArrowheads="1"/>
          </p:cNvSpPr>
          <p:nvPr/>
        </p:nvSpPr>
        <p:spPr bwMode="auto">
          <a:xfrm>
            <a:off x="2125663" y="2781300"/>
            <a:ext cx="2951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New World</a:t>
            </a:r>
          </a:p>
        </p:txBody>
      </p:sp>
      <p:sp>
        <p:nvSpPr>
          <p:cNvPr id="18456" name="Text Box 7"/>
          <p:cNvSpPr txBox="1">
            <a:spLocks noChangeArrowheads="1"/>
          </p:cNvSpPr>
          <p:nvPr/>
        </p:nvSpPr>
        <p:spPr bwMode="auto">
          <a:xfrm>
            <a:off x="2051050" y="4221163"/>
            <a:ext cx="3313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Funky House</a:t>
            </a:r>
          </a:p>
        </p:txBody>
      </p:sp>
      <p:sp>
        <p:nvSpPr>
          <p:cNvPr id="18457" name="Text Box 8"/>
          <p:cNvSpPr txBox="1">
            <a:spLocks noChangeArrowheads="1"/>
          </p:cNvSpPr>
          <p:nvPr/>
        </p:nvSpPr>
        <p:spPr bwMode="auto">
          <a:xfrm>
            <a:off x="5435600" y="4292600"/>
            <a:ext cx="3313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Good Friends</a:t>
            </a:r>
          </a:p>
        </p:txBody>
      </p:sp>
      <p:sp>
        <p:nvSpPr>
          <p:cNvPr id="18458" name="Text Box 9"/>
          <p:cNvSpPr txBox="1">
            <a:spLocks noChangeArrowheads="1"/>
          </p:cNvSpPr>
          <p:nvPr/>
        </p:nvSpPr>
        <p:spPr bwMode="auto">
          <a:xfrm>
            <a:off x="2051050" y="5732463"/>
            <a:ext cx="3529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Bargain House</a:t>
            </a:r>
          </a:p>
        </p:txBody>
      </p:sp>
      <p:sp>
        <p:nvSpPr>
          <p:cNvPr id="18459" name="Text Box 9"/>
          <p:cNvSpPr txBox="1">
            <a:spLocks noChangeArrowheads="1"/>
          </p:cNvSpPr>
          <p:nvPr/>
        </p:nvSpPr>
        <p:spPr bwMode="auto">
          <a:xfrm>
            <a:off x="5435600" y="5805488"/>
            <a:ext cx="3240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3600" b="1">
                <a:solidFill>
                  <a:srgbClr val="FF0000"/>
                </a:solidFill>
              </a:rPr>
              <a:t>New Fashion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 decel="100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 decel="100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 decel="100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decel="100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decel="100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decel="100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 animBg="1"/>
      <p:bldP spid="18453" grpId="0"/>
      <p:bldP spid="18454" grpId="0" autoUpdateAnimBg="0"/>
      <p:bldP spid="18455" grpId="0" autoUpdateAnimBg="0"/>
      <p:bldP spid="18456" grpId="0" autoUpdateAnimBg="0"/>
      <p:bldP spid="18457" grpId="0" autoUpdateAnimBg="0"/>
      <p:bldP spid="18458" grpId="0" autoUpdateAnimBg="0"/>
      <p:bldP spid="1845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ChangeArrowheads="1"/>
          </p:cNvSpPr>
          <p:nvPr/>
        </p:nvSpPr>
        <p:spPr bwMode="auto">
          <a:xfrm>
            <a:off x="36513" y="1196975"/>
            <a:ext cx="9107487" cy="4581525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zh-CN" altLang="zh-CN" sz="3600" b="1" u="sng">
                <a:latin typeface="Times New Roman" pitchFamily="18" charset="0"/>
                <a:cs typeface="Times New Roman" pitchFamily="18" charset="0"/>
              </a:rPr>
              <a:t>New World has the best service in town.     </a:t>
            </a:r>
          </a:p>
          <a:p>
            <a:pPr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2. ____________________________________</a:t>
            </a:r>
          </a:p>
          <a:p>
            <a:pPr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3. ____________________________________</a:t>
            </a:r>
          </a:p>
          <a:p>
            <a:pPr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4. ____________________________________</a:t>
            </a:r>
          </a:p>
          <a:p>
            <a:pPr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5. ____________________________________</a:t>
            </a:r>
          </a:p>
          <a:p>
            <a:pPr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6. ____________________________________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539750" y="2622550"/>
            <a:ext cx="8280400" cy="15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Funky House has the best quality in town. 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539750" y="1974850"/>
            <a:ext cx="860425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Pink House has the worst service in town. 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504825" y="3343275"/>
            <a:ext cx="8675688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Good friends has the worst quality in town.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504825" y="4062413"/>
            <a:ext cx="86042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Bargain House is the cheapest in town. </a:t>
            </a:r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504825" y="4783138"/>
            <a:ext cx="8532813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New Fashion is the most expensive in town.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1" grpId="0"/>
      <p:bldP spid="19462" grpId="0"/>
      <p:bldP spid="1946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31" name="Group 51"/>
          <p:cNvGraphicFramePr>
            <a:graphicFrameLocks noGrp="1"/>
          </p:cNvGraphicFramePr>
          <p:nvPr/>
        </p:nvGraphicFramePr>
        <p:xfrm>
          <a:off x="73025" y="2125663"/>
          <a:ext cx="9036050" cy="5151437"/>
        </p:xfrm>
        <a:graphic>
          <a:graphicData uri="http://schemas.openxmlformats.org/drawingml/2006/table">
            <a:tbl>
              <a:tblPr/>
              <a:tblGrid>
                <a:gridCol w="3492500"/>
                <a:gridCol w="2159000"/>
                <a:gridCol w="1800225"/>
                <a:gridCol w="1584325"/>
              </a:tblGrid>
              <a:tr h="1265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Restaurants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Danny’s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Super House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Blue Moon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How much is a meal?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How far is it from your home?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10 minutes by bus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Is the service good?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Is the food good?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20514" name="Text Box 5"/>
          <p:cNvSpPr txBox="1">
            <a:spLocks noChangeArrowheads="1"/>
          </p:cNvSpPr>
          <p:nvPr/>
        </p:nvSpPr>
        <p:spPr bwMode="auto">
          <a:xfrm>
            <a:off x="971550" y="333375"/>
            <a:ext cx="8101013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zh-CN" b="1">
                <a:solidFill>
                  <a:srgbClr val="0000FF"/>
                </a:solidFill>
                <a:latin typeface="Arial" pitchFamily="34" charset="0"/>
              </a:rPr>
              <a:t>Think of three restaurants for lunch near your home. Fill in the chart. Then talk in your group and choose the best one. </a:t>
            </a:r>
          </a:p>
        </p:txBody>
      </p:sp>
      <p:sp>
        <p:nvSpPr>
          <p:cNvPr id="20515" name="Oval 2"/>
          <p:cNvSpPr>
            <a:spLocks noChangeArrowheads="1"/>
          </p:cNvSpPr>
          <p:nvPr/>
        </p:nvSpPr>
        <p:spPr bwMode="auto">
          <a:xfrm>
            <a:off x="250825" y="620713"/>
            <a:ext cx="647700" cy="8461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zh-CN" sz="4000" b="1">
                <a:latin typeface="Times New Roman" pitchFamily="18" charset="0"/>
              </a:rPr>
              <a:t>3c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4" grpId="0"/>
      <p:bldP spid="205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5" name="Picture 4" descr="http://t2.baidu.com/it/u=3049673983,2370244810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724400"/>
            <a:ext cx="1989138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11"/>
          <p:cNvSpPr txBox="1">
            <a:spLocks noChangeArrowheads="1"/>
          </p:cNvSpPr>
          <p:nvPr/>
        </p:nvSpPr>
        <p:spPr bwMode="auto">
          <a:xfrm>
            <a:off x="2339975" y="6172200"/>
            <a:ext cx="2330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Blue Moon</a:t>
            </a:r>
          </a:p>
        </p:txBody>
      </p:sp>
      <p:sp>
        <p:nvSpPr>
          <p:cNvPr id="21512" name="Text Box 12"/>
          <p:cNvSpPr txBox="1">
            <a:spLocks noChangeArrowheads="1"/>
          </p:cNvSpPr>
          <p:nvPr/>
        </p:nvSpPr>
        <p:spPr bwMode="auto">
          <a:xfrm>
            <a:off x="3779838" y="3716338"/>
            <a:ext cx="2952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Super House</a:t>
            </a:r>
          </a:p>
        </p:txBody>
      </p:sp>
      <p:sp>
        <p:nvSpPr>
          <p:cNvPr id="21513" name="Text Box 13"/>
          <p:cNvSpPr txBox="1">
            <a:spLocks noChangeArrowheads="1"/>
          </p:cNvSpPr>
          <p:nvPr/>
        </p:nvSpPr>
        <p:spPr bwMode="auto">
          <a:xfrm>
            <a:off x="3563938" y="1773238"/>
            <a:ext cx="1809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Danny’s</a:t>
            </a:r>
          </a:p>
        </p:txBody>
      </p:sp>
      <p:sp>
        <p:nvSpPr>
          <p:cNvPr id="21514" name="Line 14"/>
          <p:cNvSpPr>
            <a:spLocks noChangeShapeType="1"/>
          </p:cNvSpPr>
          <p:nvPr/>
        </p:nvSpPr>
        <p:spPr bwMode="auto">
          <a:xfrm flipV="1">
            <a:off x="1836738" y="1484313"/>
            <a:ext cx="1727200" cy="720725"/>
          </a:xfrm>
          <a:prstGeom prst="line">
            <a:avLst/>
          </a:prstGeom>
          <a:noFill/>
          <a:ln w="952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Line 15"/>
          <p:cNvSpPr>
            <a:spLocks noChangeShapeType="1"/>
          </p:cNvSpPr>
          <p:nvPr/>
        </p:nvSpPr>
        <p:spPr bwMode="auto">
          <a:xfrm>
            <a:off x="1979613" y="2924175"/>
            <a:ext cx="1800225" cy="0"/>
          </a:xfrm>
          <a:prstGeom prst="line">
            <a:avLst/>
          </a:prstGeom>
          <a:noFill/>
          <a:ln w="952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6" name="Line 16"/>
          <p:cNvSpPr>
            <a:spLocks noChangeShapeType="1"/>
          </p:cNvSpPr>
          <p:nvPr/>
        </p:nvSpPr>
        <p:spPr bwMode="auto">
          <a:xfrm>
            <a:off x="2051050" y="3357563"/>
            <a:ext cx="1584325" cy="1368425"/>
          </a:xfrm>
          <a:prstGeom prst="line">
            <a:avLst/>
          </a:prstGeom>
          <a:noFill/>
          <a:ln w="9525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7" name="Text Box 17"/>
          <p:cNvSpPr txBox="1">
            <a:spLocks noChangeArrowheads="1"/>
          </p:cNvSpPr>
          <p:nvPr/>
        </p:nvSpPr>
        <p:spPr bwMode="auto">
          <a:xfrm>
            <a:off x="250825" y="3500438"/>
            <a:ext cx="2076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My house</a:t>
            </a:r>
          </a:p>
        </p:txBody>
      </p:sp>
      <p:sp>
        <p:nvSpPr>
          <p:cNvPr id="21518" name="Text Box 18"/>
          <p:cNvSpPr txBox="1">
            <a:spLocks noChangeArrowheads="1"/>
          </p:cNvSpPr>
          <p:nvPr/>
        </p:nvSpPr>
        <p:spPr bwMode="auto">
          <a:xfrm>
            <a:off x="1908175" y="4005263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400m</a:t>
            </a:r>
          </a:p>
        </p:txBody>
      </p:sp>
      <p:sp>
        <p:nvSpPr>
          <p:cNvPr id="21519" name="Text Box 19"/>
          <p:cNvSpPr txBox="1">
            <a:spLocks noChangeArrowheads="1"/>
          </p:cNvSpPr>
          <p:nvPr/>
        </p:nvSpPr>
        <p:spPr bwMode="auto">
          <a:xfrm>
            <a:off x="1692275" y="1203325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300m</a:t>
            </a:r>
          </a:p>
        </p:txBody>
      </p:sp>
      <p:sp>
        <p:nvSpPr>
          <p:cNvPr id="21520" name="Text Box 20"/>
          <p:cNvSpPr txBox="1">
            <a:spLocks noChangeArrowheads="1"/>
          </p:cNvSpPr>
          <p:nvPr/>
        </p:nvSpPr>
        <p:spPr bwMode="auto">
          <a:xfrm>
            <a:off x="2268538" y="2997200"/>
            <a:ext cx="125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/>
              <a:t>500m</a:t>
            </a:r>
          </a:p>
        </p:txBody>
      </p:sp>
      <p:sp>
        <p:nvSpPr>
          <p:cNvPr id="21521" name="Text Box 13"/>
          <p:cNvSpPr txBox="1">
            <a:spLocks noChangeArrowheads="1"/>
          </p:cNvSpPr>
          <p:nvPr/>
        </p:nvSpPr>
        <p:spPr bwMode="auto">
          <a:xfrm>
            <a:off x="5435600" y="249238"/>
            <a:ext cx="3455988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zh-CN" sz="3600" b="1">
                <a:solidFill>
                  <a:srgbClr val="0000FF"/>
                </a:solidFill>
              </a:rPr>
              <a:t> the most   	delicious food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zh-CN" altLang="zh-CN" sz="3600" b="1">
                <a:solidFill>
                  <a:srgbClr val="0000FF"/>
                </a:solidFill>
              </a:rPr>
              <a:t> good service</a:t>
            </a:r>
          </a:p>
        </p:txBody>
      </p:sp>
      <p:sp>
        <p:nvSpPr>
          <p:cNvPr id="21522" name="Text Box 13"/>
          <p:cNvSpPr txBox="1">
            <a:spLocks noChangeArrowheads="1"/>
          </p:cNvSpPr>
          <p:nvPr/>
        </p:nvSpPr>
        <p:spPr bwMode="auto">
          <a:xfrm>
            <a:off x="5940425" y="2420938"/>
            <a:ext cx="320357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zh-CN" sz="3600" b="1">
                <a:solidFill>
                  <a:srgbClr val="0000FF"/>
                </a:solidFill>
              </a:rPr>
              <a:t> cheapest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zh-CN" altLang="zh-CN" sz="3600" b="1">
                <a:solidFill>
                  <a:srgbClr val="0000FF"/>
                </a:solidFill>
              </a:rPr>
              <a:t> worst food</a:t>
            </a:r>
          </a:p>
        </p:txBody>
      </p:sp>
      <p:sp>
        <p:nvSpPr>
          <p:cNvPr id="21523" name="Text Box 13"/>
          <p:cNvSpPr txBox="1">
            <a:spLocks noChangeArrowheads="1"/>
          </p:cNvSpPr>
          <p:nvPr/>
        </p:nvSpPr>
        <p:spPr bwMode="auto">
          <a:xfrm>
            <a:off x="4462463" y="4868863"/>
            <a:ext cx="45021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zh-CN" sz="3600" b="1">
                <a:solidFill>
                  <a:srgbClr val="0000FF"/>
                </a:solidFill>
              </a:rPr>
              <a:t> the most expensive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zh-CN" altLang="zh-CN" sz="3600" b="1">
                <a:solidFill>
                  <a:srgbClr val="0000FF"/>
                </a:solidFill>
              </a:rPr>
              <a:t> the best service</a:t>
            </a:r>
          </a:p>
        </p:txBody>
      </p:sp>
      <p:pic>
        <p:nvPicPr>
          <p:cNvPr id="21524" name="Picture 2" descr="http://t2.baidu.com/it/u=1370950670,2177027375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75" y="301625"/>
            <a:ext cx="196532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Picture 6" descr="http://t1.baidu.com/it/u=1304226768,3221054893&amp;fm=23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58"/>
          <a:stretch>
            <a:fillRect/>
          </a:stretch>
        </p:blipFill>
        <p:spPr bwMode="auto">
          <a:xfrm>
            <a:off x="3851275" y="2420938"/>
            <a:ext cx="2046288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3" descr="0e04f24c9c952760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989138"/>
            <a:ext cx="18557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/>
      <p:bldP spid="21512" grpId="0"/>
      <p:bldP spid="21513" grpId="0"/>
      <p:bldP spid="21514" grpId="0" animBg="1"/>
      <p:bldP spid="21515" grpId="0" animBg="1"/>
      <p:bldP spid="21516" grpId="0" animBg="1"/>
      <p:bldP spid="21517" grpId="0"/>
      <p:bldP spid="21518" grpId="0"/>
      <p:bldP spid="21519" grpId="0"/>
      <p:bldP spid="21520" grpId="0"/>
      <p:bldP spid="21521" grpId="0"/>
      <p:bldP spid="21522" grpId="0"/>
      <p:bldP spid="215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8" name="Picture 10" descr="2531170_132521987692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52" b="4613"/>
          <a:stretch>
            <a:fillRect/>
          </a:stretch>
        </p:blipFill>
        <p:spPr bwMode="auto">
          <a:xfrm>
            <a:off x="250825" y="1700213"/>
            <a:ext cx="3221038" cy="310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圆角矩形标注 9"/>
          <p:cNvSpPr>
            <a:spLocks noChangeArrowheads="1"/>
          </p:cNvSpPr>
          <p:nvPr/>
        </p:nvSpPr>
        <p:spPr bwMode="auto">
          <a:xfrm>
            <a:off x="2159000" y="3211513"/>
            <a:ext cx="6985000" cy="3240087"/>
          </a:xfrm>
          <a:prstGeom prst="wedgeRoundRectCallout">
            <a:avLst>
              <a:gd name="adj1" fmla="val -46819"/>
              <a:gd name="adj2" fmla="val -59750"/>
              <a:gd name="adj3" fmla="val 16667"/>
            </a:avLst>
          </a:prstGeom>
          <a:solidFill>
            <a:schemeClr val="bg1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Danny’s is the best one because  it’s the closest to my house. It has the most delicious food. It has good service, too.</a:t>
            </a:r>
          </a:p>
        </p:txBody>
      </p:sp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4968875" cy="13668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/>
                <a:cs typeface="Arial"/>
              </a:rPr>
              <a:t>Talking</a:t>
            </a:r>
            <a:endParaRPr lang="zh-CN" altLang="en-US" sz="4000" b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 autoUpdateAnimBg="0"/>
      <p:bldP spid="225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79388" y="2349500"/>
            <a:ext cx="88201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1. Lily is _______ (early) than Lucy. 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2. Who goes ____________ (slowly), Tom or 	Jim?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3. This book is _______________ 	(interesting) than that one.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2047875" y="2454275"/>
            <a:ext cx="1477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earlier</a:t>
            </a:r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2751138" y="3175000"/>
            <a:ext cx="26463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more slowly </a:t>
            </a: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3225800" y="4608513"/>
            <a:ext cx="33956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more interesting</a:t>
            </a:r>
          </a:p>
        </p:txBody>
      </p:sp>
      <p:sp>
        <p:nvSpPr>
          <p:cNvPr id="23558" name="WordArt 4"/>
          <p:cNvSpPr>
            <a:spLocks noChangeArrowheads="1" noChangeShapeType="1" noTextEdit="1"/>
          </p:cNvSpPr>
          <p:nvPr/>
        </p:nvSpPr>
        <p:spPr bwMode="auto">
          <a:xfrm>
            <a:off x="2735263" y="433388"/>
            <a:ext cx="3708400" cy="9080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Arial"/>
                <a:cs typeface="Arial"/>
              </a:rPr>
              <a:t>Exercises</a:t>
            </a:r>
            <a:endParaRPr lang="zh-CN" altLang="en-US" sz="4000" b="1" kern="1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CC0000"/>
              </a:solidFill>
              <a:latin typeface="Arial"/>
              <a:cs typeface="Arial"/>
            </a:endParaRP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323850" y="1655763"/>
            <a:ext cx="7705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用所给单词的适当形式填空。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56" grpId="0"/>
      <p:bldP spid="23557" grpId="0"/>
      <p:bldP spid="23558" grpId="0" animBg="1"/>
      <p:bldP spid="2355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107950" y="1125538"/>
            <a:ext cx="889317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</a:tabLs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4. She is _______________ (careful) in her 	school.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5. Who is _________ (late) Jim, Tom or Jack?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zh-CN" sz="3600" b="1"/>
              <a:t>6. I think beef noodles is ________________                              	(delicious) of all.</a:t>
            </a:r>
            <a:r>
              <a:rPr lang="zh-CN" altLang="zh-CN" sz="3600"/>
              <a:t> 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871663" y="1270000"/>
            <a:ext cx="3332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the most careful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159000" y="2638425"/>
            <a:ext cx="1947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the latest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967288" y="3430588"/>
            <a:ext cx="3663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>
                <a:solidFill>
                  <a:srgbClr val="FF0000"/>
                </a:solidFill>
              </a:rPr>
              <a:t>the most delicious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1" grpId="0"/>
      <p:bldP spid="39942" grpId="0"/>
      <p:bldP spid="399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4464050" cy="9350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Homework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4579" name="Text Box 7"/>
          <p:cNvSpPr txBox="1">
            <a:spLocks noChangeArrowheads="1"/>
          </p:cNvSpPr>
          <p:nvPr/>
        </p:nvSpPr>
        <p:spPr bwMode="auto">
          <a:xfrm>
            <a:off x="250825" y="2492375"/>
            <a:ext cx="75501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99"/>
                </a:solidFill>
              </a:rPr>
              <a:t>A: Who is </a:t>
            </a:r>
            <a:r>
              <a:rPr lang="zh-CN" altLang="zh-CN" sz="3600" b="1">
                <a:solidFill>
                  <a:srgbClr val="FF0000"/>
                </a:solidFill>
              </a:rPr>
              <a:t>the</a:t>
            </a:r>
            <a:r>
              <a:rPr lang="zh-CN" altLang="zh-CN" sz="3600" b="1">
                <a:solidFill>
                  <a:srgbClr val="000099"/>
                </a:solidFill>
              </a:rPr>
              <a:t> … student in our class?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99"/>
                </a:solidFill>
              </a:rPr>
              <a:t>B:  …</a:t>
            </a:r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285750" y="3859213"/>
            <a:ext cx="8785225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(the smartest, the tallest, the heaviest, the friendliest, the thinnest, the most beautiful, the busiest, the funniest, the most popular …)</a:t>
            </a:r>
          </a:p>
        </p:txBody>
      </p:sp>
      <p:sp>
        <p:nvSpPr>
          <p:cNvPr id="24581" name="WordArt 10"/>
          <p:cNvSpPr>
            <a:spLocks noChangeArrowheads="1" noChangeShapeType="1" noTextEdit="1"/>
          </p:cNvSpPr>
          <p:nvPr/>
        </p:nvSpPr>
        <p:spPr bwMode="auto">
          <a:xfrm>
            <a:off x="2266950" y="1484313"/>
            <a:ext cx="4392613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班级之最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/>
      <p:bldP spid="24580" grpId="0"/>
      <p:bldP spid="245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79388" y="1604963"/>
            <a:ext cx="8820150" cy="535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ea typeface="DotumChe" pitchFamily="49" charset="-127"/>
              </a:rPr>
              <a:t>In our class, who is the funniest student?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ea typeface="DotumChe" pitchFamily="49" charset="-127"/>
              </a:rPr>
              <a:t>In our class, who is the most serious student?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ea typeface="DotumChe" pitchFamily="49" charset="-127"/>
              </a:rPr>
              <a:t>In our class, who is the tallest student?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ea typeface="DotumChe" pitchFamily="49" charset="-127"/>
              </a:rPr>
              <a:t>In all the subjects, which is the most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ea typeface="DotumChe" pitchFamily="49" charset="-127"/>
              </a:rPr>
              <a:t>interesting subject?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ea typeface="DotumChe" pitchFamily="49" charset="-127"/>
              </a:rPr>
              <a:t>In all the subjects, which is the most difficult subject?</a:t>
            </a: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2771775" y="71438"/>
            <a:ext cx="3600450" cy="8366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215900" y="850900"/>
            <a:ext cx="356393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0000FF"/>
                </a:solidFill>
              </a:rPr>
              <a:t>回答下列问题：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400" decel="100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decel="1000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 decel="1000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decel="1000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decel="1000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 decel="1000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decel="1000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decel="100000" fill="hold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 decel="1000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decel="1000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decel="1000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decel="1000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 decel="1000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decel="1000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decel="1000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decel="100000" fill="hold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400" decel="1000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decel="1000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decel="1000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decel="1000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WordArt 7"/>
          <p:cNvSpPr>
            <a:spLocks noChangeArrowheads="1" noChangeShapeType="1" noTextEdit="1"/>
          </p:cNvSpPr>
          <p:nvPr/>
        </p:nvSpPr>
        <p:spPr bwMode="auto">
          <a:xfrm>
            <a:off x="250825" y="603250"/>
            <a:ext cx="8424863" cy="59213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6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Thank you!</a:t>
            </a:r>
            <a:endParaRPr lang="zh-CN" altLang="en-US" sz="6600" b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19"/>
          <p:cNvSpPr txBox="1">
            <a:spLocks noChangeArrowheads="1"/>
          </p:cNvSpPr>
          <p:nvPr/>
        </p:nvSpPr>
        <p:spPr bwMode="auto">
          <a:xfrm>
            <a:off x="179388" y="836613"/>
            <a:ext cx="8640762" cy="601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0668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5240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9812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438400" indent="-609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8956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3528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100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267200" indent="-609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1. Who’s the tallest in your class?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2. Which is the worst clothes store?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3. Which is the best clothes store?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4. Which radio station plays the most boring songs?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5. Which radio station plays the best songs?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 6. Which cinema has the most comfortable seats?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1"/>
          <p:cNvSpPr>
            <a:spLocks noChangeArrowheads="1"/>
          </p:cNvSpPr>
          <p:nvPr/>
        </p:nvSpPr>
        <p:spPr bwMode="auto">
          <a:xfrm>
            <a:off x="287338" y="2708275"/>
            <a:ext cx="846137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9263" indent="-449263"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</a:rPr>
              <a:t>1. What is the ____ _____ ______ (</a:t>
            </a:r>
            <a:r>
              <a:rPr lang="zh-CN" sz="3600" b="1">
                <a:latin typeface="Times New Roman" pitchFamily="18" charset="0"/>
              </a:rPr>
              <a:t>最好的电影院</a:t>
            </a:r>
            <a:r>
              <a:rPr lang="zh-CN" altLang="zh-CN" sz="3600" b="1">
                <a:latin typeface="Times New Roman" pitchFamily="18" charset="0"/>
              </a:rPr>
              <a:t>) to go to?</a:t>
            </a:r>
          </a:p>
          <a:p>
            <a:pPr marL="449263" indent="-449263">
              <a:lnSpc>
                <a:spcPct val="130000"/>
              </a:lnSpc>
            </a:pPr>
            <a:r>
              <a:rPr lang="zh-CN" altLang="zh-CN" sz="3600" b="1">
                <a:latin typeface="Times New Roman" pitchFamily="18" charset="0"/>
              </a:rPr>
              <a:t>2. Town Cinema. It’s the ______ __ _____ (</a:t>
            </a:r>
            <a:r>
              <a:rPr lang="zh-CN" sz="3600" b="1">
                <a:latin typeface="Times New Roman" pitchFamily="18" charset="0"/>
              </a:rPr>
              <a:t>离家最近</a:t>
            </a:r>
            <a:r>
              <a:rPr lang="zh-CN" altLang="zh-CN" sz="3600" b="1">
                <a:latin typeface="Times New Roman" pitchFamily="18" charset="0"/>
              </a:rPr>
              <a:t>).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1403350" y="576263"/>
            <a:ext cx="6192838" cy="10525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66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Grammar focus</a:t>
            </a:r>
            <a:endParaRPr lang="zh-CN" altLang="en-US" sz="4000" b="1" kern="10">
              <a:ln w="9525">
                <a:solidFill>
                  <a:srgbClr val="0066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221288" y="4191000"/>
            <a:ext cx="37433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closest  to  home</a:t>
            </a: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3059113" y="2751138"/>
            <a:ext cx="46815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best  movie theater</a:t>
            </a:r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323850" y="2016125"/>
            <a:ext cx="74168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zh-CN" sz="3600" b="1">
                <a:solidFill>
                  <a:srgbClr val="0000FF"/>
                </a:solidFill>
                <a:latin typeface="Times New Roman" pitchFamily="18" charset="0"/>
              </a:rPr>
              <a:t>根据课本内容，完成下列句子。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animBg="1"/>
      <p:bldP spid="7172" grpId="0"/>
      <p:bldP spid="7173" grpId="0"/>
      <p:bldP spid="71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11"/>
          <p:cNvSpPr>
            <a:spLocks noChangeArrowheads="1"/>
          </p:cNvSpPr>
          <p:nvPr/>
        </p:nvSpPr>
        <p:spPr bwMode="auto">
          <a:xfrm>
            <a:off x="396875" y="1052513"/>
            <a:ext cx="842327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9263" indent="-449263">
              <a:lnSpc>
                <a:spcPct val="130000"/>
              </a:lnSpc>
              <a:tabLst>
                <a:tab pos="449263" algn="l"/>
              </a:tabLst>
            </a:pPr>
            <a:r>
              <a:rPr lang="zh-CN" altLang="zh-CN" sz="3600" b="1">
                <a:latin typeface="Times New Roman" pitchFamily="18" charset="0"/>
              </a:rPr>
              <a:t>3. And you can buy tickets ____ ______    ________ (</a:t>
            </a:r>
            <a:r>
              <a:rPr lang="zh-CN" sz="3600" b="1">
                <a:latin typeface="Times New Roman" pitchFamily="18" charset="0"/>
              </a:rPr>
              <a:t>最快地</a:t>
            </a:r>
            <a:r>
              <a:rPr lang="zh-CN" altLang="zh-CN" sz="3600" b="1">
                <a:latin typeface="Times New Roman" pitchFamily="18" charset="0"/>
              </a:rPr>
              <a:t>) there. </a:t>
            </a:r>
          </a:p>
          <a:p>
            <a:pPr marL="449263" indent="-449263">
              <a:lnSpc>
                <a:spcPct val="130000"/>
              </a:lnSpc>
              <a:tabLst>
                <a:tab pos="449263" algn="l"/>
              </a:tabLst>
            </a:pPr>
            <a:r>
              <a:rPr lang="zh-CN" altLang="zh-CN" sz="3600" b="1">
                <a:latin typeface="Times New Roman" pitchFamily="18" charset="0"/>
              </a:rPr>
              <a:t>4. Which is ____ ______ (</a:t>
            </a:r>
            <a:r>
              <a:rPr lang="zh-CN" sz="3600" b="1">
                <a:latin typeface="Times New Roman" pitchFamily="18" charset="0"/>
              </a:rPr>
              <a:t>最差的</a:t>
            </a:r>
            <a:r>
              <a:rPr lang="zh-CN" altLang="zh-CN" sz="3600" b="1">
                <a:latin typeface="Times New Roman" pitchFamily="18" charset="0"/>
              </a:rPr>
              <a:t>) clothes store in town? </a:t>
            </a:r>
          </a:p>
          <a:p>
            <a:pPr marL="449263" indent="-449263">
              <a:lnSpc>
                <a:spcPct val="130000"/>
              </a:lnSpc>
              <a:tabLst>
                <a:tab pos="449263" algn="l"/>
              </a:tabLst>
            </a:pPr>
            <a:r>
              <a:rPr lang="zh-CN" altLang="zh-CN" sz="3600" b="1">
                <a:latin typeface="Times New Roman" pitchFamily="18" charset="0"/>
              </a:rPr>
              <a:t>5. Dream Clothes. It’s ______ _____ (</a:t>
            </a:r>
            <a:r>
              <a:rPr lang="zh-CN" sz="3600" b="1">
                <a:latin typeface="Times New Roman" pitchFamily="18" charset="0"/>
              </a:rPr>
              <a:t>差一些</a:t>
            </a:r>
            <a:r>
              <a:rPr lang="zh-CN" altLang="zh-CN" sz="3600" b="1">
                <a:latin typeface="Times New Roman" pitchFamily="18" charset="0"/>
              </a:rPr>
              <a:t>) Blue Moon. 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5794375" y="1125538"/>
            <a:ext cx="244951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the    most</a:t>
            </a:r>
          </a:p>
        </p:txBody>
      </p:sp>
      <p:sp>
        <p:nvSpPr>
          <p:cNvPr id="43016" name="Text Box 9"/>
          <p:cNvSpPr txBox="1">
            <a:spLocks noChangeArrowheads="1"/>
          </p:cNvSpPr>
          <p:nvPr/>
        </p:nvSpPr>
        <p:spPr bwMode="auto">
          <a:xfrm>
            <a:off x="971550" y="1814513"/>
            <a:ext cx="18716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quickly</a:t>
            </a:r>
          </a:p>
        </p:txBody>
      </p:sp>
      <p:sp>
        <p:nvSpPr>
          <p:cNvPr id="43017" name="Text Box 4"/>
          <p:cNvSpPr txBox="1">
            <a:spLocks noChangeArrowheads="1"/>
          </p:cNvSpPr>
          <p:nvPr/>
        </p:nvSpPr>
        <p:spPr bwMode="auto">
          <a:xfrm>
            <a:off x="2771775" y="2533650"/>
            <a:ext cx="23764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the   worst</a:t>
            </a:r>
          </a:p>
        </p:txBody>
      </p:sp>
      <p:sp>
        <p:nvSpPr>
          <p:cNvPr id="43019" name="Text Box 6"/>
          <p:cNvSpPr txBox="1">
            <a:spLocks noChangeArrowheads="1"/>
          </p:cNvSpPr>
          <p:nvPr/>
        </p:nvSpPr>
        <p:spPr bwMode="auto">
          <a:xfrm>
            <a:off x="4859338" y="3973513"/>
            <a:ext cx="27352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worse   than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5" grpId="0"/>
      <p:bldP spid="43016" grpId="0"/>
      <p:bldP spid="43017" grpId="0"/>
      <p:bldP spid="430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250825" y="1052513"/>
            <a:ext cx="8713788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49263" indent="-449263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6. It has _____ _______ _______ (</a:t>
            </a:r>
            <a:r>
              <a:rPr lang="zh-CN" sz="3600" b="1">
                <a:latin typeface="Times New Roman" pitchFamily="18" charset="0"/>
                <a:cs typeface="Times New Roman" pitchFamily="18" charset="0"/>
              </a:rPr>
              <a:t>最差的服务</a:t>
            </a: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49263" indent="-449263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7. What do you _______ _____ (</a:t>
            </a:r>
            <a:r>
              <a:rPr lang="zh-CN" sz="3600" b="1">
                <a:latin typeface="Times New Roman" pitchFamily="18" charset="0"/>
                <a:cs typeface="Times New Roman" pitchFamily="18" charset="0"/>
              </a:rPr>
              <a:t>认为</a:t>
            </a: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) 970 AM?  </a:t>
            </a:r>
          </a:p>
          <a:p>
            <a:pPr marL="449263" indent="-449263">
              <a:lnSpc>
                <a:spcPct val="120000"/>
              </a:lnSpc>
            </a:pP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8. I think 970 AM is ______ _____ (</a:t>
            </a:r>
            <a:r>
              <a:rPr lang="zh-CN" sz="3600" b="1">
                <a:latin typeface="Times New Roman" pitchFamily="18" charset="0"/>
                <a:cs typeface="Times New Roman" pitchFamily="18" charset="0"/>
              </a:rPr>
              <a:t>十分差</a:t>
            </a: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). It has ____ _____ ______ (</a:t>
            </a:r>
            <a:r>
              <a:rPr lang="zh-CN" sz="3600" b="1">
                <a:latin typeface="Times New Roman" pitchFamily="18" charset="0"/>
                <a:cs typeface="Times New Roman" pitchFamily="18" charset="0"/>
              </a:rPr>
              <a:t>最差的音乐</a:t>
            </a:r>
            <a:r>
              <a:rPr lang="zh-CN" altLang="zh-CN" sz="3600" b="1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2124075" y="1052513"/>
            <a:ext cx="60483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the      worst     service </a:t>
            </a:r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3563938" y="2390775"/>
            <a:ext cx="30956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think      of </a:t>
            </a:r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4284663" y="3686175"/>
            <a:ext cx="31686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pretty    bad</a:t>
            </a:r>
          </a:p>
        </p:txBody>
      </p:sp>
      <p:sp>
        <p:nvSpPr>
          <p:cNvPr id="8201" name="Text Box 6"/>
          <p:cNvSpPr txBox="1">
            <a:spLocks noChangeArrowheads="1"/>
          </p:cNvSpPr>
          <p:nvPr/>
        </p:nvSpPr>
        <p:spPr bwMode="auto">
          <a:xfrm>
            <a:off x="1979613" y="4365625"/>
            <a:ext cx="421163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the   </a:t>
            </a:r>
            <a:r>
              <a:rPr lang="zh-CN" altLang="zh-CN" sz="3600" b="1">
                <a:solidFill>
                  <a:srgbClr val="FF0000"/>
                </a:solidFill>
                <a:cs typeface="Times New Roman" pitchFamily="18" charset="0"/>
              </a:rPr>
              <a:t>worst   music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8" grpId="0"/>
      <p:bldP spid="8199" grpId="0"/>
      <p:bldP spid="8200" grpId="0"/>
      <p:bldP spid="82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2843213" y="115888"/>
            <a:ext cx="3240087" cy="936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sz="40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11188" y="1182688"/>
            <a:ext cx="66246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FF0000"/>
                </a:solidFill>
              </a:rPr>
              <a:t>形容词或副词的最高级形式：</a:t>
            </a:r>
          </a:p>
        </p:txBody>
      </p:sp>
      <p:sp>
        <p:nvSpPr>
          <p:cNvPr id="9220" name="Text Box 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684213" y="2549525"/>
            <a:ext cx="48260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new —— newest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fresh —— freshest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85800" y="3846513"/>
            <a:ext cx="3535363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close —— close</a:t>
            </a:r>
            <a:r>
              <a:rPr lang="zh-CN" altLang="zh-CN" sz="3600" b="1">
                <a:solidFill>
                  <a:schemeClr val="tx2"/>
                </a:solidFill>
              </a:rPr>
              <a:t>st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85800" y="4535488"/>
            <a:ext cx="4537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big —— biggest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684213" y="5221288"/>
            <a:ext cx="4537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early —— earliest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685800" y="5862638"/>
            <a:ext cx="813593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comfortable —— </a:t>
            </a:r>
            <a:r>
              <a:rPr lang="zh-CN" altLang="zh-CN" sz="3600" b="1">
                <a:solidFill>
                  <a:schemeClr val="tx2"/>
                </a:solidFill>
              </a:rPr>
              <a:t>the most </a:t>
            </a:r>
            <a:r>
              <a:rPr lang="zh-CN" altLang="zh-CN" sz="3600" b="1"/>
              <a:t>comfortable </a:t>
            </a:r>
          </a:p>
        </p:txBody>
      </p:sp>
      <p:sp>
        <p:nvSpPr>
          <p:cNvPr id="9225" name="Text Box 19"/>
          <p:cNvSpPr txBox="1">
            <a:spLocks noChangeArrowheads="1"/>
          </p:cNvSpPr>
          <p:nvPr/>
        </p:nvSpPr>
        <p:spPr bwMode="auto">
          <a:xfrm>
            <a:off x="611188" y="1903413"/>
            <a:ext cx="1584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原形</a:t>
            </a:r>
          </a:p>
        </p:txBody>
      </p:sp>
      <p:sp>
        <p:nvSpPr>
          <p:cNvPr id="9226" name="Text Box 20"/>
          <p:cNvSpPr txBox="1">
            <a:spLocks noChangeArrowheads="1"/>
          </p:cNvSpPr>
          <p:nvPr/>
        </p:nvSpPr>
        <p:spPr bwMode="auto">
          <a:xfrm>
            <a:off x="2844800" y="1903413"/>
            <a:ext cx="22320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600" b="1">
                <a:solidFill>
                  <a:srgbClr val="0000FF"/>
                </a:solidFill>
              </a:rPr>
              <a:t>最高级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16"/>
          <p:cNvSpPr txBox="1">
            <a:spLocks noChangeArrowheads="1"/>
          </p:cNvSpPr>
          <p:nvPr/>
        </p:nvSpPr>
        <p:spPr bwMode="auto">
          <a:xfrm>
            <a:off x="4286250" y="4456113"/>
            <a:ext cx="48577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CC"/>
                </a:solidFill>
              </a:rPr>
              <a:t>(</a:t>
            </a:r>
            <a:r>
              <a:rPr lang="zh-CN" sz="3600" b="1">
                <a:solidFill>
                  <a:srgbClr val="0000CC"/>
                </a:solidFill>
              </a:rPr>
              <a:t>重读闭音节词词尾只有一个辅音字母时，先双写辅音字母再 </a:t>
            </a:r>
            <a:r>
              <a:rPr lang="zh-CN" altLang="zh-CN" sz="3600" b="1">
                <a:solidFill>
                  <a:srgbClr val="0000CC"/>
                </a:solidFill>
              </a:rPr>
              <a:t>+ est)</a:t>
            </a:r>
          </a:p>
        </p:txBody>
      </p:sp>
      <p:sp>
        <p:nvSpPr>
          <p:cNvPr id="10249" name="Text Box 18"/>
          <p:cNvSpPr txBox="1">
            <a:spLocks noChangeArrowheads="1"/>
          </p:cNvSpPr>
          <p:nvPr/>
        </p:nvSpPr>
        <p:spPr bwMode="auto">
          <a:xfrm>
            <a:off x="4286250" y="3030538"/>
            <a:ext cx="42481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</a:rPr>
              <a:t>(</a:t>
            </a:r>
            <a:r>
              <a:rPr lang="zh-CN" sz="3600" b="1">
                <a:solidFill>
                  <a:srgbClr val="FF0000"/>
                </a:solidFill>
              </a:rPr>
              <a:t>以不发音的字母 </a:t>
            </a:r>
            <a:r>
              <a:rPr lang="zh-CN" altLang="zh-CN" sz="3600" b="1">
                <a:solidFill>
                  <a:srgbClr val="FF0000"/>
                </a:solidFill>
              </a:rPr>
              <a:t>e </a:t>
            </a:r>
            <a:r>
              <a:rPr lang="zh-CN" sz="3600" b="1">
                <a:solidFill>
                  <a:srgbClr val="FF0000"/>
                </a:solidFill>
              </a:rPr>
              <a:t>结尾的 </a:t>
            </a:r>
            <a:r>
              <a:rPr lang="zh-CN" altLang="zh-CN" sz="3600" b="1">
                <a:solidFill>
                  <a:srgbClr val="FF0000"/>
                </a:solidFill>
              </a:rPr>
              <a:t>+ st )</a:t>
            </a:r>
          </a:p>
        </p:txBody>
      </p:sp>
      <p:sp>
        <p:nvSpPr>
          <p:cNvPr id="10250" name="Text Box 19"/>
          <p:cNvSpPr txBox="1">
            <a:spLocks noChangeArrowheads="1"/>
          </p:cNvSpPr>
          <p:nvPr/>
        </p:nvSpPr>
        <p:spPr bwMode="auto">
          <a:xfrm>
            <a:off x="4284663" y="1741488"/>
            <a:ext cx="41052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>
                <a:solidFill>
                  <a:srgbClr val="0000CC"/>
                </a:solidFill>
              </a:rPr>
              <a:t>(</a:t>
            </a:r>
            <a:r>
              <a:rPr lang="zh-CN" sz="3600" b="1">
                <a:solidFill>
                  <a:srgbClr val="0000CC"/>
                </a:solidFill>
              </a:rPr>
              <a:t>一般在词尾 </a:t>
            </a:r>
            <a:r>
              <a:rPr lang="zh-CN" altLang="zh-CN" sz="3600" b="1">
                <a:solidFill>
                  <a:srgbClr val="0000CC"/>
                </a:solidFill>
              </a:rPr>
              <a:t>+ est )</a:t>
            </a:r>
          </a:p>
        </p:txBody>
      </p:sp>
      <p:sp>
        <p:nvSpPr>
          <p:cNvPr id="10252" name="Text Box 22"/>
          <p:cNvSpPr txBox="1">
            <a:spLocks noChangeArrowheads="1"/>
          </p:cNvSpPr>
          <p:nvPr/>
        </p:nvSpPr>
        <p:spPr bwMode="auto">
          <a:xfrm>
            <a:off x="466725" y="981075"/>
            <a:ext cx="15843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CC0000"/>
                </a:solidFill>
              </a:rPr>
              <a:t>原形</a:t>
            </a:r>
          </a:p>
        </p:txBody>
      </p:sp>
      <p:sp>
        <p:nvSpPr>
          <p:cNvPr id="10253" name="Text Box 23"/>
          <p:cNvSpPr txBox="1">
            <a:spLocks noChangeArrowheads="1"/>
          </p:cNvSpPr>
          <p:nvPr/>
        </p:nvSpPr>
        <p:spPr bwMode="auto">
          <a:xfrm>
            <a:off x="2557463" y="985838"/>
            <a:ext cx="24479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3600" b="1">
                <a:solidFill>
                  <a:srgbClr val="CC0000"/>
                </a:solidFill>
              </a:rPr>
              <a:t>最高级</a:t>
            </a:r>
          </a:p>
        </p:txBody>
      </p:sp>
      <p:sp>
        <p:nvSpPr>
          <p:cNvPr id="10254" name="Text Box 5"/>
          <p:cNvSpPr txBox="1">
            <a:spLocks noChangeArrowheads="1"/>
          </p:cNvSpPr>
          <p:nvPr/>
        </p:nvSpPr>
        <p:spPr bwMode="auto">
          <a:xfrm>
            <a:off x="431800" y="157163"/>
            <a:ext cx="27717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4000" b="1">
                <a:solidFill>
                  <a:srgbClr val="FF0000"/>
                </a:solidFill>
              </a:rPr>
              <a:t>发现规则：</a:t>
            </a:r>
          </a:p>
        </p:txBody>
      </p:sp>
      <p:sp>
        <p:nvSpPr>
          <p:cNvPr id="10255" name="Text Box 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69900" y="1700213"/>
            <a:ext cx="48244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new —— newest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fresh —— freshest </a:t>
            </a:r>
          </a:p>
        </p:txBody>
      </p:sp>
      <p:sp>
        <p:nvSpPr>
          <p:cNvPr id="10256" name="Text Box 5"/>
          <p:cNvSpPr txBox="1">
            <a:spLocks noChangeArrowheads="1"/>
          </p:cNvSpPr>
          <p:nvPr/>
        </p:nvSpPr>
        <p:spPr bwMode="auto">
          <a:xfrm>
            <a:off x="469900" y="3038475"/>
            <a:ext cx="35353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close —— close</a:t>
            </a:r>
            <a:r>
              <a:rPr lang="zh-CN" altLang="zh-CN" sz="3600" b="1">
                <a:solidFill>
                  <a:schemeClr val="tx2"/>
                </a:solidFill>
              </a:rPr>
              <a:t>st</a:t>
            </a:r>
          </a:p>
        </p:txBody>
      </p:sp>
      <p:sp>
        <p:nvSpPr>
          <p:cNvPr id="10257" name="Text Box 6"/>
          <p:cNvSpPr txBox="1">
            <a:spLocks noChangeArrowheads="1"/>
          </p:cNvSpPr>
          <p:nvPr/>
        </p:nvSpPr>
        <p:spPr bwMode="auto">
          <a:xfrm>
            <a:off x="468313" y="4406900"/>
            <a:ext cx="45370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zh-CN" sz="3600" b="1"/>
              <a:t>big —— biggest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9" grpId="0"/>
      <p:bldP spid="10252" grpId="0"/>
      <p:bldP spid="10253" grpId="0"/>
      <p:bldP spid="10254" grpId="0"/>
      <p:bldP spid="10255" grpId="0"/>
      <p:bldP spid="10256" grpId="0"/>
      <p:bldP spid="1025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96"/>
  <p:tag name="AS_OS" val="Microsoft Windows NT 5.1.2600 Service Pack 3"/>
  <p:tag name="AS_RELEASE_DATE" val="2013.02.28"/>
  <p:tag name="AS_VERSION" val="7.2.0.0"/>
  <p:tag name="AS_TITLE" val="Aspose.Slides for .NET 2.0"/>
</p:tagLst>
</file>

<file path=ppt/theme/theme1.xml><?xml version="1.0" encoding="utf-8"?>
<a:theme xmlns:a="http://schemas.openxmlformats.org/drawingml/2006/main" name="4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1900</TotalTime>
  <Words>1293</Words>
  <Application>Microsoft Office PowerPoint</Application>
  <PresentationFormat>全屏显示(4:3)</PresentationFormat>
  <Paragraphs>198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Times New Roman</vt:lpstr>
      <vt:lpstr>宋体</vt:lpstr>
      <vt:lpstr>Arial</vt:lpstr>
      <vt:lpstr>Calibri</vt:lpstr>
      <vt:lpstr>DotumChe</vt:lpstr>
      <vt:lpstr>Wingdings</vt:lpstr>
      <vt:lpstr>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dcterms:created xsi:type="dcterms:W3CDTF">2013-03-17T02:35:29Z</dcterms:created>
  <dcterms:modified xsi:type="dcterms:W3CDTF">2015-08-12T06:36:36Z</dcterms:modified>
  <cp:category> </cp:category>
</cp:coreProperties>
</file>